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90" r:id="rId4"/>
    <p:sldId id="292" r:id="rId5"/>
    <p:sldId id="293" r:id="rId6"/>
    <p:sldId id="301" r:id="rId7"/>
    <p:sldId id="304" r:id="rId8"/>
    <p:sldId id="310" r:id="rId9"/>
    <p:sldId id="311" r:id="rId10"/>
    <p:sldId id="305" r:id="rId11"/>
    <p:sldId id="294" r:id="rId12"/>
    <p:sldId id="295" r:id="rId13"/>
    <p:sldId id="300" r:id="rId14"/>
    <p:sldId id="291" r:id="rId15"/>
    <p:sldId id="296" r:id="rId16"/>
    <p:sldId id="297" r:id="rId17"/>
    <p:sldId id="298" r:id="rId18"/>
    <p:sldId id="314" r:id="rId19"/>
    <p:sldId id="315" r:id="rId20"/>
    <p:sldId id="316" r:id="rId21"/>
    <p:sldId id="317" r:id="rId22"/>
  </p:sldIdLst>
  <p:sldSz cx="9144000" cy="6858000" type="screen4x3"/>
  <p:notesSz cx="6858000" cy="9144000"/>
  <p:embeddedFontLst>
    <p:embeddedFont>
      <p:font typeface="Yoon 윤고딕 530_TT" panose="0209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한컴 윤고딕 760" panose="02000503000000000000" pitchFamily="2" charset="-127"/>
      <p:regular r:id="rId26"/>
    </p:embeddedFont>
    <p:embeddedFont>
      <p:font typeface="한컴 윤고딕 740" panose="02000503000000000000" pitchFamily="2" charset="-127"/>
      <p:regular r:id="rId27"/>
    </p:embeddedFont>
    <p:embeddedFont>
      <p:font typeface="한컴 윤고딕 720" panose="02000503000000000000" pitchFamily="2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ABC8"/>
    <a:srgbClr val="CC706E"/>
    <a:srgbClr val="D41704"/>
    <a:srgbClr val="C7E7EF"/>
    <a:srgbClr val="216879"/>
    <a:srgbClr val="83C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9" autoAdjust="0"/>
    <p:restoredTop sz="95088" autoAdjust="0"/>
  </p:normalViewPr>
  <p:slideViewPr>
    <p:cSldViewPr showGuides="1">
      <p:cViewPr>
        <p:scale>
          <a:sx n="100" d="100"/>
          <a:sy n="100" d="100"/>
        </p:scale>
        <p:origin x="-300" y="-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9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71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6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5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8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4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5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1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BA0FD-D92C-4CE1-BAF3-A30EB648EB89}" type="datetimeFigureOut">
              <a:rPr lang="ko-KR" altLang="en-US" smtClean="0"/>
              <a:t>2015-12-21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1E249-DC9A-41ED-A9CF-1B70457DDE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9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130503" y="5229200"/>
            <a:ext cx="183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한국산업기술대학교</a:t>
            </a:r>
            <a:endParaRPr lang="en-US" altLang="ko-KR" sz="1600" spc="-1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  <a:p>
            <a:pPr algn="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게임공학</a:t>
            </a:r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과</a:t>
            </a:r>
            <a:endParaRPr lang="en-US" altLang="ko-KR" sz="1600" spc="-1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835696" y="2741846"/>
            <a:ext cx="5364416" cy="1191210"/>
            <a:chOff x="2519770" y="3507854"/>
            <a:chExt cx="4104457" cy="683570"/>
          </a:xfrm>
        </p:grpSpPr>
        <p:sp>
          <p:nvSpPr>
            <p:cNvPr id="6" name="TextBox 5"/>
            <p:cNvSpPr txBox="1"/>
            <p:nvPr/>
          </p:nvSpPr>
          <p:spPr>
            <a:xfrm>
              <a:off x="2519771" y="3507854"/>
              <a:ext cx="4104456" cy="335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3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3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19770" y="3979485"/>
              <a:ext cx="4104457" cy="21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pc="-1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ㅣ</a:t>
              </a:r>
              <a:r>
                <a:rPr lang="ko-KR" altLang="en-US" spc="-1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pc="-1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제안서</a:t>
              </a:r>
              <a:r>
                <a:rPr lang="ko-KR" altLang="en-US" spc="-1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ㅣ</a:t>
              </a:r>
              <a:endParaRPr lang="ko-KR" altLang="en-US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574865" y="3898012"/>
              <a:ext cx="399610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372200" y="5841721"/>
            <a:ext cx="2592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2011182017	</a:t>
            </a:r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박건희</a:t>
            </a:r>
            <a:endParaRPr lang="en-US" altLang="ko-KR" sz="16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  <a:p>
            <a:pPr algn="r"/>
            <a:r>
              <a:rPr lang="en-US" altLang="ko-KR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2011182044	</a:t>
            </a:r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채종현</a:t>
            </a:r>
            <a:endParaRPr lang="en-US" altLang="ko-KR" sz="16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  <a:p>
            <a:pPr algn="r"/>
            <a:r>
              <a:rPr lang="en-US" altLang="ko-KR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2011181015		</a:t>
            </a:r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박병훈</a:t>
            </a:r>
            <a:endParaRPr lang="en-US" altLang="ko-KR" sz="16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372200" y="5816217"/>
            <a:ext cx="2531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372200" y="6665985"/>
            <a:ext cx="252880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3546"/>
              </p:ext>
            </p:extLst>
          </p:nvPr>
        </p:nvGraphicFramePr>
        <p:xfrm>
          <a:off x="155848" y="5589240"/>
          <a:ext cx="1823864" cy="103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3864"/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윤고딕 740" panose="02000503000000000000" pitchFamily="2" charset="-127"/>
                          <a:ea typeface="한컴 윤고딕 740" panose="02000503000000000000" pitchFamily="2" charset="-127"/>
                        </a:rPr>
                        <a:t>지도교수 서명</a:t>
                      </a:r>
                      <a:endParaRPr lang="ko-KR" altLang="en-US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윤고딕 740" panose="02000503000000000000" pitchFamily="2" charset="-127"/>
                        <a:ea typeface="한컴 윤고딕 740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858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72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396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0 3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세번째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게임특징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5251" y="2158979"/>
            <a:ext cx="5593498" cy="554581"/>
            <a:chOff x="2018859" y="2143163"/>
            <a:chExt cx="5052532" cy="650182"/>
          </a:xfrm>
        </p:grpSpPr>
        <p:grpSp>
          <p:nvGrpSpPr>
            <p:cNvPr id="10" name="그룹 9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2344078" y="2252096"/>
              <a:ext cx="4727313" cy="541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2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무기 속성에 따른 다양한 마법</a:t>
              </a:r>
              <a:endPara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1763688" y="3512735"/>
            <a:ext cx="5550865" cy="504055"/>
            <a:chOff x="2018859" y="2143163"/>
            <a:chExt cx="5014022" cy="590946"/>
          </a:xfrm>
        </p:grpSpPr>
        <p:grpSp>
          <p:nvGrpSpPr>
            <p:cNvPr id="18" name="그룹 17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2292582" y="2192860"/>
              <a:ext cx="4727313" cy="541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2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최대 </a:t>
              </a:r>
              <a:r>
                <a:rPr lang="en-US" altLang="ko-KR" sz="2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6</a:t>
              </a:r>
              <a:r>
                <a:rPr lang="ko-KR" altLang="en-US" sz="2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명까지 가능한 멀티 플레이</a:t>
              </a:r>
              <a:endPara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1767540" y="5001482"/>
            <a:ext cx="5616624" cy="504054"/>
            <a:chOff x="2018859" y="2143163"/>
            <a:chExt cx="5073421" cy="590944"/>
          </a:xfrm>
        </p:grpSpPr>
        <p:grpSp>
          <p:nvGrpSpPr>
            <p:cNvPr id="24" name="그룹 23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/>
              </a:p>
            </p:txBody>
          </p:sp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2364967" y="2192859"/>
              <a:ext cx="4727313" cy="541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2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상황에 따라 판단이 중요한 전략적인 게</a:t>
              </a:r>
              <a:r>
                <a:rPr lang="ko-KR" altLang="en-US" sz="24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임</a:t>
              </a: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2064328" y="2708921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2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396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4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네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게임플로우차트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77769" y="-466751"/>
            <a:ext cx="5112567" cy="8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461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0 5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다섯번째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게임방법 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키보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4685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0 5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다섯번째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게임방법 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-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마우스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76" y="1068744"/>
            <a:ext cx="5661248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90255" y="260837"/>
            <a:ext cx="3533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6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여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섯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개발환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267745" y="1196752"/>
            <a:ext cx="4527712" cy="753671"/>
            <a:chOff x="899592" y="1724864"/>
            <a:chExt cx="4237997" cy="705446"/>
          </a:xfrm>
        </p:grpSpPr>
        <p:sp>
          <p:nvSpPr>
            <p:cNvPr id="94" name="직사각형 93"/>
            <p:cNvSpPr/>
            <p:nvPr/>
          </p:nvSpPr>
          <p:spPr>
            <a:xfrm>
              <a:off x="1691680" y="2000087"/>
              <a:ext cx="33515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Visual Studio 2013 &amp; 2015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724864"/>
              <a:ext cx="652910" cy="675333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2267744" y="2132856"/>
            <a:ext cx="4527712" cy="753671"/>
            <a:chOff x="899592" y="1724864"/>
            <a:chExt cx="4237997" cy="705446"/>
          </a:xfrm>
        </p:grpSpPr>
        <p:sp>
          <p:nvSpPr>
            <p:cNvPr id="77" name="직사각형 76"/>
            <p:cNvSpPr/>
            <p:nvPr/>
          </p:nvSpPr>
          <p:spPr>
            <a:xfrm>
              <a:off x="1691680" y="2000087"/>
              <a:ext cx="33515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Autodesk 3Ds Max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2267745" y="3068960"/>
            <a:ext cx="4527711" cy="743958"/>
            <a:chOff x="899592" y="1733956"/>
            <a:chExt cx="4237997" cy="696354"/>
          </a:xfrm>
        </p:grpSpPr>
        <p:sp>
          <p:nvSpPr>
            <p:cNvPr id="81" name="직사각형 80"/>
            <p:cNvSpPr/>
            <p:nvPr/>
          </p:nvSpPr>
          <p:spPr>
            <a:xfrm>
              <a:off x="1691680" y="2000087"/>
              <a:ext cx="33515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Microsoft Windows 7 &amp; 8.1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107" name="그룹 106"/>
          <p:cNvGrpSpPr/>
          <p:nvPr/>
        </p:nvGrpSpPr>
        <p:grpSpPr>
          <a:xfrm>
            <a:off x="2267745" y="4005064"/>
            <a:ext cx="4527714" cy="721177"/>
            <a:chOff x="899592" y="1755279"/>
            <a:chExt cx="4237997" cy="675031"/>
          </a:xfrm>
        </p:grpSpPr>
        <p:sp>
          <p:nvSpPr>
            <p:cNvPr id="108" name="직사각형 107"/>
            <p:cNvSpPr/>
            <p:nvPr/>
          </p:nvSpPr>
          <p:spPr>
            <a:xfrm>
              <a:off x="1691680" y="2000087"/>
              <a:ext cx="33515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Adobe Photoshop CS5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09" name="직선 연결선 108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111" name="그룹 110"/>
          <p:cNvGrpSpPr/>
          <p:nvPr/>
        </p:nvGrpSpPr>
        <p:grpSpPr>
          <a:xfrm>
            <a:off x="2267745" y="5079696"/>
            <a:ext cx="4527716" cy="509544"/>
            <a:chOff x="899591" y="1953371"/>
            <a:chExt cx="4237998" cy="476939"/>
          </a:xfrm>
        </p:grpSpPr>
        <p:sp>
          <p:nvSpPr>
            <p:cNvPr id="112" name="직사각형 111"/>
            <p:cNvSpPr/>
            <p:nvPr/>
          </p:nvSpPr>
          <p:spPr>
            <a:xfrm>
              <a:off x="1691680" y="2000087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DirectX </a:t>
              </a:r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11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1" y="1953371"/>
              <a:ext cx="1336305" cy="446826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2195736" y="5680544"/>
            <a:ext cx="4599725" cy="918249"/>
            <a:chOff x="832187" y="1572165"/>
            <a:chExt cx="4305402" cy="859493"/>
          </a:xfrm>
        </p:grpSpPr>
        <p:sp>
          <p:nvSpPr>
            <p:cNvPr id="124" name="직사각형 123"/>
            <p:cNvSpPr/>
            <p:nvPr/>
          </p:nvSpPr>
          <p:spPr>
            <a:xfrm>
              <a:off x="1691680" y="2000087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GitHub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25" name="직선 연결선 124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87" y="1572165"/>
              <a:ext cx="859493" cy="859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95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55165"/>
            <a:ext cx="6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7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일곱번째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기술적요소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및 중점분야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295219" y="1844826"/>
            <a:ext cx="4276781" cy="648076"/>
            <a:chOff x="2018859" y="2260171"/>
            <a:chExt cx="5014022" cy="759792"/>
          </a:xfrm>
        </p:grpSpPr>
        <p:grpSp>
          <p:nvGrpSpPr>
            <p:cNvPr id="113" name="그룹 112"/>
            <p:cNvGrpSpPr/>
            <p:nvPr/>
          </p:nvGrpSpPr>
          <p:grpSpPr>
            <a:xfrm>
              <a:off x="2018859" y="2260171"/>
              <a:ext cx="477517" cy="552645"/>
              <a:chOff x="1111726" y="2355531"/>
              <a:chExt cx="321011" cy="371516"/>
            </a:xfrm>
          </p:grpSpPr>
          <p:sp>
            <p:nvSpPr>
              <p:cNvPr id="116" name="모서리가 둥근 직사각형 115"/>
              <p:cNvSpPr/>
              <p:nvPr/>
            </p:nvSpPr>
            <p:spPr>
              <a:xfrm>
                <a:off x="1161889" y="251180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355531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14" name="직사각형 113"/>
            <p:cNvSpPr/>
            <p:nvPr/>
          </p:nvSpPr>
          <p:spPr>
            <a:xfrm>
              <a:off x="2728148" y="2262214"/>
              <a:ext cx="3722688" cy="75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Multi Render Target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기법</a:t>
              </a:r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및 </a:t>
              </a:r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Multithread Render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2064327" y="3019963"/>
              <a:ext cx="496855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그룹 117"/>
          <p:cNvGrpSpPr/>
          <p:nvPr/>
        </p:nvGrpSpPr>
        <p:grpSpPr>
          <a:xfrm>
            <a:off x="334003" y="1340768"/>
            <a:ext cx="4237997" cy="360040"/>
            <a:chOff x="2411760" y="1196752"/>
            <a:chExt cx="4237997" cy="360040"/>
          </a:xfrm>
        </p:grpSpPr>
        <p:cxnSp>
          <p:nvCxnSpPr>
            <p:cNvPr id="119" name="직선 연결선 118"/>
            <p:cNvCxnSpPr/>
            <p:nvPr/>
          </p:nvCxnSpPr>
          <p:spPr>
            <a:xfrm>
              <a:off x="2411760" y="1556791"/>
              <a:ext cx="4237997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직사각형 119"/>
            <p:cNvSpPr/>
            <p:nvPr/>
          </p:nvSpPr>
          <p:spPr>
            <a:xfrm>
              <a:off x="2549520" y="1196752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6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Shader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4710499" y="1846564"/>
            <a:ext cx="4276781" cy="646332"/>
            <a:chOff x="2018859" y="2143163"/>
            <a:chExt cx="5014023" cy="757749"/>
          </a:xfrm>
        </p:grpSpPr>
        <p:grpSp>
          <p:nvGrpSpPr>
            <p:cNvPr id="149" name="그룹 14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52" name="모서리가 둥근 직사각형 15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153" name="그림 15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50" name="직사각형 149"/>
            <p:cNvSpPr/>
            <p:nvPr/>
          </p:nvSpPr>
          <p:spPr>
            <a:xfrm>
              <a:off x="2698456" y="2143163"/>
              <a:ext cx="4136623" cy="75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A* 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및 </a:t>
              </a:r>
              <a:r>
                <a:rPr lang="ko-KR" altLang="en-US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다익스트라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알고리즘을 이용한 효율적인 길 찾기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51" name="직선 연결선 150"/>
            <p:cNvCxnSpPr/>
            <p:nvPr/>
          </p:nvCxnSpPr>
          <p:spPr>
            <a:xfrm>
              <a:off x="2064330" y="2900912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그룹 153"/>
          <p:cNvGrpSpPr/>
          <p:nvPr/>
        </p:nvGrpSpPr>
        <p:grpSpPr>
          <a:xfrm>
            <a:off x="4749283" y="1340768"/>
            <a:ext cx="4237997" cy="360040"/>
            <a:chOff x="2411760" y="1196752"/>
            <a:chExt cx="4237997" cy="360040"/>
          </a:xfrm>
        </p:grpSpPr>
        <p:cxnSp>
          <p:nvCxnSpPr>
            <p:cNvPr id="155" name="직선 연결선 154"/>
            <p:cNvCxnSpPr/>
            <p:nvPr/>
          </p:nvCxnSpPr>
          <p:spPr>
            <a:xfrm>
              <a:off x="2411760" y="1556791"/>
              <a:ext cx="4237997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직사각형 155"/>
            <p:cNvSpPr/>
            <p:nvPr/>
          </p:nvSpPr>
          <p:spPr>
            <a:xfrm>
              <a:off x="2549520" y="1196752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알고리즘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295219" y="2636912"/>
            <a:ext cx="4276781" cy="648076"/>
            <a:chOff x="2018859" y="2260171"/>
            <a:chExt cx="5014022" cy="759792"/>
          </a:xfrm>
        </p:grpSpPr>
        <p:grpSp>
          <p:nvGrpSpPr>
            <p:cNvPr id="82" name="그룹 81"/>
            <p:cNvGrpSpPr/>
            <p:nvPr/>
          </p:nvGrpSpPr>
          <p:grpSpPr>
            <a:xfrm>
              <a:off x="2018859" y="2260171"/>
              <a:ext cx="477517" cy="552645"/>
              <a:chOff x="1111726" y="2355531"/>
              <a:chExt cx="321011" cy="371516"/>
            </a:xfrm>
          </p:grpSpPr>
          <p:sp>
            <p:nvSpPr>
              <p:cNvPr id="85" name="모서리가 둥근 직사각형 84"/>
              <p:cNvSpPr/>
              <p:nvPr/>
            </p:nvSpPr>
            <p:spPr>
              <a:xfrm>
                <a:off x="1161889" y="251180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355531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83" name="직사각형 82"/>
            <p:cNvSpPr/>
            <p:nvPr/>
          </p:nvSpPr>
          <p:spPr>
            <a:xfrm>
              <a:off x="2728148" y="2262214"/>
              <a:ext cx="3722688" cy="75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Deferred Lighting 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기법 및</a:t>
              </a:r>
              <a:endPara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그림자 구현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2064327" y="3019963"/>
              <a:ext cx="496855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/>
          <p:cNvGrpSpPr/>
          <p:nvPr/>
        </p:nvGrpSpPr>
        <p:grpSpPr>
          <a:xfrm>
            <a:off x="281386" y="3356992"/>
            <a:ext cx="4276781" cy="668472"/>
            <a:chOff x="2018859" y="2260171"/>
            <a:chExt cx="5014022" cy="783704"/>
          </a:xfrm>
        </p:grpSpPr>
        <p:grpSp>
          <p:nvGrpSpPr>
            <p:cNvPr id="88" name="그룹 87"/>
            <p:cNvGrpSpPr/>
            <p:nvPr/>
          </p:nvGrpSpPr>
          <p:grpSpPr>
            <a:xfrm>
              <a:off x="2018859" y="2260171"/>
              <a:ext cx="477517" cy="552645"/>
              <a:chOff x="1111726" y="2355531"/>
              <a:chExt cx="321011" cy="371516"/>
            </a:xfrm>
          </p:grpSpPr>
          <p:sp>
            <p:nvSpPr>
              <p:cNvPr id="91" name="모서리가 둥근 직사각형 90"/>
              <p:cNvSpPr/>
              <p:nvPr/>
            </p:nvSpPr>
            <p:spPr>
              <a:xfrm>
                <a:off x="1161889" y="251180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355531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89" name="직사각형 88"/>
            <p:cNvSpPr/>
            <p:nvPr/>
          </p:nvSpPr>
          <p:spPr>
            <a:xfrm>
              <a:off x="2744364" y="2286129"/>
              <a:ext cx="3722688" cy="75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SO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를 통한 다양한 </a:t>
              </a:r>
              <a:r>
                <a:rPr lang="ko-KR" altLang="en-US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파티클</a:t>
              </a:r>
              <a:r>
                <a:rPr lang="ko-KR" altLang="en-US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구현</a:t>
              </a:r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,</a:t>
              </a:r>
            </a:p>
            <a:p>
              <a:pPr algn="ctr" fontAlgn="base"/>
              <a:r>
                <a:rPr lang="ko-KR" altLang="en-US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테셀레이션을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이용한 변위 </a:t>
              </a:r>
              <a:r>
                <a:rPr lang="ko-KR" altLang="en-US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매핑</a:t>
              </a:r>
              <a:endPara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2064327" y="3019963"/>
              <a:ext cx="496855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4716016" y="2638652"/>
            <a:ext cx="4276781" cy="646332"/>
            <a:chOff x="2018859" y="2143163"/>
            <a:chExt cx="5014023" cy="757749"/>
          </a:xfrm>
        </p:grpSpPr>
        <p:grpSp>
          <p:nvGrpSpPr>
            <p:cNvPr id="100" name="그룹 99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03" name="모서리가 둥근 직사각형 102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01" name="직사각형 100"/>
            <p:cNvSpPr/>
            <p:nvPr/>
          </p:nvSpPr>
          <p:spPr>
            <a:xfrm>
              <a:off x="2698456" y="2143163"/>
              <a:ext cx="4136623" cy="75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맵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분할을 통해 연산부하가 적은</a:t>
              </a:r>
              <a:endPara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효율적인 충돌 처리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2064330" y="2900912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295220" y="4157468"/>
            <a:ext cx="4276780" cy="648076"/>
            <a:chOff x="2018859" y="2260171"/>
            <a:chExt cx="5014022" cy="759792"/>
          </a:xfrm>
        </p:grpSpPr>
        <p:grpSp>
          <p:nvGrpSpPr>
            <p:cNvPr id="106" name="그룹 105"/>
            <p:cNvGrpSpPr/>
            <p:nvPr/>
          </p:nvGrpSpPr>
          <p:grpSpPr>
            <a:xfrm>
              <a:off x="2018859" y="2260171"/>
              <a:ext cx="477517" cy="552645"/>
              <a:chOff x="1111726" y="2355531"/>
              <a:chExt cx="321011" cy="371516"/>
            </a:xfrm>
          </p:grpSpPr>
          <p:sp>
            <p:nvSpPr>
              <p:cNvPr id="109" name="모서리가 둥근 직사각형 108"/>
              <p:cNvSpPr/>
              <p:nvPr/>
            </p:nvSpPr>
            <p:spPr>
              <a:xfrm>
                <a:off x="1161889" y="251180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355531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07" name="직사각형 106"/>
            <p:cNvSpPr/>
            <p:nvPr/>
          </p:nvSpPr>
          <p:spPr>
            <a:xfrm>
              <a:off x="2496376" y="2413170"/>
              <a:ext cx="4481286" cy="432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GPGPU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를 이용하여 </a:t>
              </a:r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CPU 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부하 최소화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08" name="직선 연결선 107"/>
            <p:cNvCxnSpPr/>
            <p:nvPr/>
          </p:nvCxnSpPr>
          <p:spPr>
            <a:xfrm>
              <a:off x="2064327" y="3019963"/>
              <a:ext cx="496855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4716016" y="3358732"/>
            <a:ext cx="4276781" cy="646332"/>
            <a:chOff x="2018859" y="2143163"/>
            <a:chExt cx="5014023" cy="757749"/>
          </a:xfrm>
        </p:grpSpPr>
        <p:grpSp>
          <p:nvGrpSpPr>
            <p:cNvPr id="184" name="그룹 183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87" name="모서리가 둥근 직사각형 186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188" name="그림 1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85" name="직사각형 184"/>
            <p:cNvSpPr/>
            <p:nvPr/>
          </p:nvSpPr>
          <p:spPr>
            <a:xfrm>
              <a:off x="2698456" y="2143163"/>
              <a:ext cx="4136623" cy="75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Dead Reckoning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을 통한</a:t>
              </a:r>
              <a:endPara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자연스러운 움직임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86" name="직선 연결선 185"/>
            <p:cNvCxnSpPr/>
            <p:nvPr/>
          </p:nvCxnSpPr>
          <p:spPr>
            <a:xfrm>
              <a:off x="2064330" y="2900912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/>
          <p:cNvGrpSpPr/>
          <p:nvPr/>
        </p:nvGrpSpPr>
        <p:grpSpPr>
          <a:xfrm>
            <a:off x="4716016" y="4150820"/>
            <a:ext cx="4276781" cy="646332"/>
            <a:chOff x="2018859" y="2143163"/>
            <a:chExt cx="5014023" cy="757749"/>
          </a:xfrm>
        </p:grpSpPr>
        <p:grpSp>
          <p:nvGrpSpPr>
            <p:cNvPr id="190" name="그룹 189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93" name="모서리가 둥근 직사각형 192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194" name="그림 19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91" name="직사각형 190"/>
            <p:cNvSpPr/>
            <p:nvPr/>
          </p:nvSpPr>
          <p:spPr>
            <a:xfrm>
              <a:off x="2698456" y="2143163"/>
              <a:ext cx="4136623" cy="75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Frustum Culling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을 통한</a:t>
              </a:r>
              <a:endPara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Draw call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최소화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92" name="직선 연결선 191"/>
            <p:cNvCxnSpPr/>
            <p:nvPr/>
          </p:nvCxnSpPr>
          <p:spPr>
            <a:xfrm>
              <a:off x="2064330" y="2900912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그룹 194"/>
          <p:cNvGrpSpPr/>
          <p:nvPr/>
        </p:nvGrpSpPr>
        <p:grpSpPr>
          <a:xfrm>
            <a:off x="295219" y="5590980"/>
            <a:ext cx="4276781" cy="646332"/>
            <a:chOff x="2018859" y="2143163"/>
            <a:chExt cx="5014023" cy="757749"/>
          </a:xfrm>
        </p:grpSpPr>
        <p:grpSp>
          <p:nvGrpSpPr>
            <p:cNvPr id="196" name="그룹 195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99" name="모서리가 둥근 직사각형 198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200" name="그림 1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97" name="직사각형 196"/>
            <p:cNvSpPr/>
            <p:nvPr/>
          </p:nvSpPr>
          <p:spPr>
            <a:xfrm>
              <a:off x="2698456" y="2143163"/>
              <a:ext cx="4136623" cy="75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IOCP 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소켓 모델을 사용하여</a:t>
              </a:r>
              <a:endPara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원활한 다중 접속 서버 구축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98" name="직선 연결선 197"/>
            <p:cNvCxnSpPr/>
            <p:nvPr/>
          </p:nvCxnSpPr>
          <p:spPr>
            <a:xfrm>
              <a:off x="2064330" y="2900912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그룹 200"/>
          <p:cNvGrpSpPr/>
          <p:nvPr/>
        </p:nvGrpSpPr>
        <p:grpSpPr>
          <a:xfrm>
            <a:off x="246352" y="5042713"/>
            <a:ext cx="8646128" cy="338555"/>
            <a:chOff x="158701" y="1196752"/>
            <a:chExt cx="8646128" cy="338555"/>
          </a:xfrm>
        </p:grpSpPr>
        <p:cxnSp>
          <p:nvCxnSpPr>
            <p:cNvPr id="202" name="직선 연결선 201"/>
            <p:cNvCxnSpPr/>
            <p:nvPr/>
          </p:nvCxnSpPr>
          <p:spPr>
            <a:xfrm>
              <a:off x="158701" y="1535306"/>
              <a:ext cx="8646128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/>
            <p:cNvSpPr/>
            <p:nvPr/>
          </p:nvSpPr>
          <p:spPr>
            <a:xfrm>
              <a:off x="2549520" y="1196752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서버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4616646" y="5590980"/>
            <a:ext cx="4276781" cy="646332"/>
            <a:chOff x="2018859" y="2143163"/>
            <a:chExt cx="5014023" cy="757749"/>
          </a:xfrm>
        </p:grpSpPr>
        <p:grpSp>
          <p:nvGrpSpPr>
            <p:cNvPr id="205" name="그룹 204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208" name="모서리가 둥근 직사각형 207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209" name="그림 20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206" name="직사각형 205"/>
            <p:cNvSpPr/>
            <p:nvPr/>
          </p:nvSpPr>
          <p:spPr>
            <a:xfrm>
              <a:off x="2698456" y="2143163"/>
              <a:ext cx="4136623" cy="75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로비서버와 게임서버와의</a:t>
              </a:r>
              <a:endPara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분할 운영으로 </a:t>
              </a:r>
              <a:r>
                <a:rPr lang="ko-KR" altLang="en-US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트래픽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안정화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07" name="직선 연결선 206"/>
            <p:cNvCxnSpPr/>
            <p:nvPr/>
          </p:nvCxnSpPr>
          <p:spPr>
            <a:xfrm>
              <a:off x="2064330" y="2900912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30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5" y="236486"/>
            <a:ext cx="444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8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여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덟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타 게임과의 비교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775251" y="1881696"/>
            <a:ext cx="5593498" cy="554581"/>
            <a:chOff x="2018859" y="2143163"/>
            <a:chExt cx="5052532" cy="650182"/>
          </a:xfrm>
        </p:grpSpPr>
        <p:grpSp>
          <p:nvGrpSpPr>
            <p:cNvPr id="11" name="그룹 10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/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2344078" y="2252096"/>
              <a:ext cx="4727313" cy="541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2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기존의 액션대전게임에 </a:t>
              </a:r>
              <a:r>
                <a:rPr lang="ko-KR" altLang="en-US" sz="24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점령전</a:t>
              </a:r>
              <a:r>
                <a:rPr lang="ko-KR" altLang="en-US" sz="2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</a:t>
              </a:r>
              <a:r>
                <a:rPr lang="ko-KR" altLang="en-US" sz="24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컨셉</a:t>
              </a:r>
              <a:r>
                <a:rPr lang="ko-KR" altLang="en-US" sz="2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추가</a:t>
              </a:r>
              <a:endPara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1763688" y="2817800"/>
            <a:ext cx="5593498" cy="554581"/>
            <a:chOff x="2018859" y="2143163"/>
            <a:chExt cx="5052532" cy="650182"/>
          </a:xfrm>
        </p:grpSpPr>
        <p:grpSp>
          <p:nvGrpSpPr>
            <p:cNvPr id="19" name="그룹 1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/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20" name="직사각형 19"/>
            <p:cNvSpPr/>
            <p:nvPr/>
          </p:nvSpPr>
          <p:spPr>
            <a:xfrm>
              <a:off x="2344078" y="2252096"/>
              <a:ext cx="4727313" cy="541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24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플레이어의 판단에 따른 승리조건 다각화</a:t>
              </a:r>
              <a:endPara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1767540" y="3753904"/>
            <a:ext cx="5593498" cy="539192"/>
            <a:chOff x="2018859" y="2143163"/>
            <a:chExt cx="5052532" cy="632140"/>
          </a:xfrm>
        </p:grpSpPr>
        <p:grpSp>
          <p:nvGrpSpPr>
            <p:cNvPr id="29" name="그룹 2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/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2344078" y="2252096"/>
              <a:ext cx="4727313" cy="523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23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파티클을</a:t>
              </a:r>
              <a:r>
                <a:rPr lang="ko-KR" altLang="en-US" sz="23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이용한 화려한 </a:t>
              </a:r>
              <a:r>
                <a:rPr lang="ko-KR" altLang="en-US" sz="23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이펙트</a:t>
              </a:r>
              <a:endParaRPr lang="ko-KR" altLang="en-US" sz="2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763688" y="4690008"/>
            <a:ext cx="5593498" cy="539192"/>
            <a:chOff x="2018859" y="2143163"/>
            <a:chExt cx="5052532" cy="632140"/>
          </a:xfrm>
        </p:grpSpPr>
        <p:grpSp>
          <p:nvGrpSpPr>
            <p:cNvPr id="36" name="그룹 35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/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37" name="직사각형 36"/>
            <p:cNvSpPr/>
            <p:nvPr/>
          </p:nvSpPr>
          <p:spPr>
            <a:xfrm>
              <a:off x="2344078" y="2252096"/>
              <a:ext cx="4727313" cy="523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23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다양한 </a:t>
              </a:r>
              <a:r>
                <a:rPr lang="en-US" altLang="ko-KR" sz="23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Shader</a:t>
              </a:r>
              <a:r>
                <a:rPr lang="ko-KR" altLang="en-US" sz="23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기술 적용 </a:t>
              </a:r>
              <a:r>
                <a:rPr lang="en-US" altLang="ko-KR" sz="23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ex)</a:t>
              </a:r>
              <a:r>
                <a:rPr lang="ko-KR" altLang="en-US" sz="23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그림자</a:t>
              </a:r>
              <a:endParaRPr lang="ko-KR" altLang="en-US" sz="23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787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-9424" y="6741368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5" y="236486"/>
            <a:ext cx="444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0 9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아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홉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구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성원 역할분담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51521" y="3539782"/>
            <a:ext cx="4276780" cy="482570"/>
            <a:chOff x="2018859" y="2143163"/>
            <a:chExt cx="5014021" cy="565757"/>
          </a:xfrm>
        </p:grpSpPr>
        <p:grpSp>
          <p:nvGrpSpPr>
            <p:cNvPr id="12" name="그룹 11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2739956" y="2266546"/>
              <a:ext cx="3717500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AI </a:t>
              </a:r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알고리즘 및 기본 물리 구현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51521" y="4156061"/>
            <a:ext cx="4327446" cy="523434"/>
            <a:chOff x="2018859" y="2143163"/>
            <a:chExt cx="5073421" cy="613665"/>
          </a:xfrm>
        </p:grpSpPr>
        <p:grpSp>
          <p:nvGrpSpPr>
            <p:cNvPr id="32" name="그룹 31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33" name="직사각형 32"/>
            <p:cNvSpPr/>
            <p:nvPr/>
          </p:nvSpPr>
          <p:spPr>
            <a:xfrm>
              <a:off x="2364967" y="2359913"/>
              <a:ext cx="4727313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251521" y="4804133"/>
            <a:ext cx="4276780" cy="482570"/>
            <a:chOff x="2018859" y="2143163"/>
            <a:chExt cx="5014021" cy="565757"/>
          </a:xfrm>
        </p:grpSpPr>
        <p:grpSp>
          <p:nvGrpSpPr>
            <p:cNvPr id="39" name="그룹 3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40" name="직사각형 39"/>
            <p:cNvSpPr/>
            <p:nvPr/>
          </p:nvSpPr>
          <p:spPr>
            <a:xfrm>
              <a:off x="3022065" y="2303821"/>
              <a:ext cx="3110337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전투 시스템 및 밸런스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연결선 55"/>
          <p:cNvCxnSpPr/>
          <p:nvPr/>
        </p:nvCxnSpPr>
        <p:spPr>
          <a:xfrm>
            <a:off x="279849" y="3429000"/>
            <a:ext cx="423799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417609" y="3068961"/>
            <a:ext cx="4032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박건희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60" panose="02000503000000000000" pitchFamily="2" charset="-127"/>
              <a:ea typeface="한컴 윤고딕 760" panose="02000503000000000000" pitchFamily="2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388390" y="2514382"/>
            <a:ext cx="4276780" cy="482570"/>
            <a:chOff x="2018859" y="2143163"/>
            <a:chExt cx="5014021" cy="565757"/>
          </a:xfrm>
        </p:grpSpPr>
        <p:grpSp>
          <p:nvGrpSpPr>
            <p:cNvPr id="59" name="그룹 5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60" name="직사각형 59"/>
            <p:cNvSpPr/>
            <p:nvPr/>
          </p:nvSpPr>
          <p:spPr>
            <a:xfrm>
              <a:off x="2700799" y="2286815"/>
              <a:ext cx="3779709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프로젝트 총괄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4718558" y="4156059"/>
            <a:ext cx="4327446" cy="497076"/>
            <a:chOff x="2018859" y="2143163"/>
            <a:chExt cx="5073421" cy="582764"/>
          </a:xfrm>
        </p:grpSpPr>
        <p:grpSp>
          <p:nvGrpSpPr>
            <p:cNvPr id="65" name="그룹 64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68" name="모서리가 둥근 직사각형 67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66" name="직사각형 65"/>
            <p:cNvSpPr/>
            <p:nvPr/>
          </p:nvSpPr>
          <p:spPr>
            <a:xfrm>
              <a:off x="2364967" y="2329012"/>
              <a:ext cx="4727313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시스템 </a:t>
              </a:r>
              <a:r>
                <a:rPr lang="en-US" altLang="ko-KR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UI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4718558" y="4804132"/>
            <a:ext cx="4327446" cy="482570"/>
            <a:chOff x="2018859" y="2143163"/>
            <a:chExt cx="5073421" cy="565757"/>
          </a:xfrm>
        </p:grpSpPr>
        <p:grpSp>
          <p:nvGrpSpPr>
            <p:cNvPr id="71" name="그룹 70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72" name="직사각형 71"/>
            <p:cNvSpPr/>
            <p:nvPr/>
          </p:nvSpPr>
          <p:spPr>
            <a:xfrm>
              <a:off x="2364967" y="2303820"/>
              <a:ext cx="4727313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서버에서 필요한 연산</a:t>
              </a:r>
              <a:r>
                <a:rPr lang="en-US" altLang="ko-KR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충돌체크</a:t>
              </a:r>
              <a:r>
                <a:rPr lang="en-US" altLang="ko-KR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) </a:t>
              </a:r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및 동기화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직선 연결선 81"/>
          <p:cNvCxnSpPr/>
          <p:nvPr/>
        </p:nvCxnSpPr>
        <p:spPr>
          <a:xfrm>
            <a:off x="4746886" y="3428999"/>
            <a:ext cx="423799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4884646" y="3068960"/>
            <a:ext cx="4032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박병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훈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2411760" y="1340767"/>
            <a:ext cx="423799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2549520" y="980728"/>
            <a:ext cx="4032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채종현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60" panose="02000503000000000000" pitchFamily="2" charset="-127"/>
              <a:ea typeface="한컴 윤고딕 760" panose="02000503000000000000" pitchFamily="2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2388390" y="1988839"/>
            <a:ext cx="4327446" cy="482570"/>
            <a:chOff x="2018859" y="2143163"/>
            <a:chExt cx="5073421" cy="565757"/>
          </a:xfrm>
        </p:grpSpPr>
        <p:grpSp>
          <p:nvGrpSpPr>
            <p:cNvPr id="87" name="그룹 86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90" name="모서리가 둥근 직사각형 89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/>
              </a:p>
            </p:txBody>
          </p:sp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88" name="직사각형 87"/>
            <p:cNvSpPr/>
            <p:nvPr/>
          </p:nvSpPr>
          <p:spPr>
            <a:xfrm>
              <a:off x="2364967" y="2312005"/>
              <a:ext cx="4727313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6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Shader</a:t>
              </a:r>
              <a:r>
                <a:rPr lang="en-US" altLang="ko-KR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</a:t>
              </a:r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및 </a:t>
              </a:r>
              <a:r>
                <a:rPr lang="ko-KR" altLang="en-US" sz="16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파티클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388390" y="1412775"/>
            <a:ext cx="4327446" cy="482570"/>
            <a:chOff x="2018859" y="2143163"/>
            <a:chExt cx="5073421" cy="565757"/>
          </a:xfrm>
        </p:grpSpPr>
        <p:grpSp>
          <p:nvGrpSpPr>
            <p:cNvPr id="93" name="그룹 92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/>
              </a:p>
            </p:txBody>
          </p:sp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94" name="직사각형 93"/>
            <p:cNvSpPr/>
            <p:nvPr/>
          </p:nvSpPr>
          <p:spPr>
            <a:xfrm>
              <a:off x="2364967" y="2312005"/>
              <a:ext cx="4727313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게임프레임워크 구축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/>
          <p:cNvGrpSpPr/>
          <p:nvPr/>
        </p:nvGrpSpPr>
        <p:grpSpPr>
          <a:xfrm>
            <a:off x="4731743" y="3534189"/>
            <a:ext cx="4327446" cy="482570"/>
            <a:chOff x="2018859" y="2143163"/>
            <a:chExt cx="5073421" cy="565757"/>
          </a:xfrm>
        </p:grpSpPr>
        <p:grpSp>
          <p:nvGrpSpPr>
            <p:cNvPr id="99" name="그룹 9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02" name="모서리가 둥근 직사각형 10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00" name="직사각형 99"/>
            <p:cNvSpPr/>
            <p:nvPr/>
          </p:nvSpPr>
          <p:spPr>
            <a:xfrm>
              <a:off x="2364967" y="2273103"/>
              <a:ext cx="4727313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IOCP </a:t>
              </a:r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기반 서버 프레임 워크 구축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직사각형 103"/>
          <p:cNvSpPr/>
          <p:nvPr/>
        </p:nvSpPr>
        <p:spPr>
          <a:xfrm>
            <a:off x="1041575" y="4293096"/>
            <a:ext cx="28209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모델링 </a:t>
            </a:r>
            <a:r>
              <a:rPr lang="en-US" altLang="ko-KR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&amp; </a:t>
            </a:r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애니메이션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428164" y="5373216"/>
            <a:ext cx="4237997" cy="360040"/>
            <a:chOff x="2411760" y="1196752"/>
            <a:chExt cx="4237997" cy="360040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2411760" y="1556791"/>
              <a:ext cx="4237997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2549520" y="1196752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공통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2404794" y="5805264"/>
            <a:ext cx="4276781" cy="482570"/>
            <a:chOff x="2018859" y="2143163"/>
            <a:chExt cx="5014022" cy="565757"/>
          </a:xfrm>
        </p:grpSpPr>
        <p:grpSp>
          <p:nvGrpSpPr>
            <p:cNvPr id="80" name="그룹 79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06" name="모서리가 둥근 직사각형 105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/>
              </a:p>
            </p:txBody>
          </p:sp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81" name="직사각형 80"/>
            <p:cNvSpPr/>
            <p:nvPr/>
          </p:nvSpPr>
          <p:spPr>
            <a:xfrm>
              <a:off x="2877437" y="2312005"/>
              <a:ext cx="3364431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리소스 수집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/>
          <p:cNvGrpSpPr/>
          <p:nvPr/>
        </p:nvGrpSpPr>
        <p:grpSpPr>
          <a:xfrm>
            <a:off x="2411760" y="6237312"/>
            <a:ext cx="4465891" cy="482571"/>
            <a:chOff x="2018859" y="2143163"/>
            <a:chExt cx="5235731" cy="565758"/>
          </a:xfrm>
        </p:grpSpPr>
        <p:grpSp>
          <p:nvGrpSpPr>
            <p:cNvPr id="109" name="그룹 10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12" name="모서리가 둥근 직사각형 11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/>
              </a:p>
            </p:txBody>
          </p:sp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10" name="직사각형 109"/>
            <p:cNvSpPr/>
            <p:nvPr/>
          </p:nvSpPr>
          <p:spPr>
            <a:xfrm>
              <a:off x="2187701" y="2312006"/>
              <a:ext cx="5066889" cy="396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클라이언트 </a:t>
              </a:r>
              <a:r>
                <a:rPr lang="en-US" altLang="ko-KR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– </a:t>
              </a:r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서버간 파트에 국한되지 않는 제작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11" name="직선 연결선 110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417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5" y="236486"/>
            <a:ext cx="444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1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0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열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개발 일정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328"/>
            <a:ext cx="9144000" cy="4572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461818" y="1324114"/>
            <a:ext cx="4237997" cy="355208"/>
            <a:chOff x="2411760" y="1201584"/>
            <a:chExt cx="4237997" cy="355208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2411760" y="1556791"/>
              <a:ext cx="4237997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2514644" y="1201584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박건희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8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5" y="236486"/>
            <a:ext cx="444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1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0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열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개발 일정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461818" y="1324114"/>
            <a:ext cx="4237997" cy="355208"/>
            <a:chOff x="2411760" y="1201584"/>
            <a:chExt cx="4237997" cy="355208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2411760" y="1556791"/>
              <a:ext cx="4237997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2514644" y="1201584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채종</a:t>
              </a: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현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339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/>
          <p:cNvSpPr/>
          <p:nvPr/>
        </p:nvSpPr>
        <p:spPr>
          <a:xfrm>
            <a:off x="2051720" y="1877286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53929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545036" y="620688"/>
            <a:ext cx="45720" cy="609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0" y="1280760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73951" y="764704"/>
            <a:ext cx="176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contents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545036" y="1250280"/>
            <a:ext cx="45720" cy="609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51520" y="1877286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832488" y="1877286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616133" y="1877286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393473" y="1877286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25576" y="2276872"/>
            <a:ext cx="15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0 1</a:t>
            </a: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첫 번째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연구 목적</a:t>
            </a:r>
            <a:endParaRPr lang="ko-KR" altLang="en-US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5776" y="2276872"/>
            <a:ext cx="15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0 </a:t>
            </a:r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2</a:t>
            </a: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두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게임 소개</a:t>
            </a:r>
            <a:endParaRPr lang="ko-KR" altLang="en-US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06544" y="2276872"/>
            <a:ext cx="15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0 </a:t>
            </a:r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3</a:t>
            </a: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세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게임 특징</a:t>
            </a:r>
            <a:endParaRPr lang="ko-KR" altLang="en-US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84105" y="2276872"/>
            <a:ext cx="169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0 </a:t>
            </a:r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4</a:t>
            </a: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네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게임 플로우 차트</a:t>
            </a:r>
            <a:endParaRPr lang="ko-KR" altLang="en-US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71156" y="2276872"/>
            <a:ext cx="169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0 </a:t>
            </a:r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5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다섯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게임 방법</a:t>
            </a:r>
          </a:p>
        </p:txBody>
      </p:sp>
      <p:sp>
        <p:nvSpPr>
          <p:cNvPr id="24" name="타원 23"/>
          <p:cNvSpPr/>
          <p:nvPr/>
        </p:nvSpPr>
        <p:spPr>
          <a:xfrm>
            <a:off x="2051720" y="4469574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51520" y="4469574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832488" y="4469574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615580" y="4469574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392920" y="4469574"/>
            <a:ext cx="1652756" cy="1652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25576" y="4829878"/>
            <a:ext cx="15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10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열 번째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개발 일정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25776" y="4829880"/>
            <a:ext cx="15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09</a:t>
            </a: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아홉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구성원 역할분담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06544" y="4830257"/>
            <a:ext cx="150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0 </a:t>
            </a:r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8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여덟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endParaRPr lang="en-US" altLang="ko-KR" sz="1600" spc="-1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타 게임과의 비교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595596" y="4814011"/>
            <a:ext cx="1692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0 </a:t>
            </a:r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7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일곱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endParaRPr lang="en-US" altLang="ko-KR" sz="1600" spc="-1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기술적 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요소 및</a:t>
            </a:r>
            <a:endParaRPr lang="en-US" altLang="ko-KR" sz="1600" spc="-1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중점 연구 분야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52952" y="4830257"/>
            <a:ext cx="169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06</a:t>
            </a:r>
          </a:p>
          <a:p>
            <a:pPr algn="ctr"/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여섯</a:t>
            </a:r>
            <a:r>
              <a:rPr lang="ko-KR" altLang="en-US" sz="1600" spc="-1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endParaRPr lang="en-US" altLang="ko-KR" sz="1600" spc="-100" dirty="0" smtClean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algn="ctr"/>
            <a:r>
              <a:rPr lang="ko-KR" altLang="en-US" sz="16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개발 환경</a:t>
            </a:r>
          </a:p>
        </p:txBody>
      </p:sp>
      <p:cxnSp>
        <p:nvCxnSpPr>
          <p:cNvPr id="57" name="직선 연결선 56"/>
          <p:cNvCxnSpPr>
            <a:stCxn id="36" idx="6"/>
            <a:endCxn id="37" idx="2"/>
          </p:cNvCxnSpPr>
          <p:nvPr/>
        </p:nvCxnSpPr>
        <p:spPr>
          <a:xfrm>
            <a:off x="1904276" y="2703486"/>
            <a:ext cx="14744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37" idx="6"/>
            <a:endCxn id="38" idx="2"/>
          </p:cNvCxnSpPr>
          <p:nvPr/>
        </p:nvCxnSpPr>
        <p:spPr>
          <a:xfrm>
            <a:off x="3704476" y="2703486"/>
            <a:ext cx="12801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38" idx="6"/>
            <a:endCxn id="39" idx="2"/>
          </p:cNvCxnSpPr>
          <p:nvPr/>
        </p:nvCxnSpPr>
        <p:spPr>
          <a:xfrm>
            <a:off x="5485244" y="2703486"/>
            <a:ext cx="13088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39" idx="6"/>
            <a:endCxn id="40" idx="2"/>
          </p:cNvCxnSpPr>
          <p:nvPr/>
        </p:nvCxnSpPr>
        <p:spPr>
          <a:xfrm>
            <a:off x="7268889" y="2703486"/>
            <a:ext cx="12458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26" idx="6"/>
            <a:endCxn id="24" idx="2"/>
          </p:cNvCxnSpPr>
          <p:nvPr/>
        </p:nvCxnSpPr>
        <p:spPr>
          <a:xfrm>
            <a:off x="1904276" y="5295774"/>
            <a:ext cx="14744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24" idx="6"/>
            <a:endCxn id="27" idx="2"/>
          </p:cNvCxnSpPr>
          <p:nvPr/>
        </p:nvCxnSpPr>
        <p:spPr>
          <a:xfrm>
            <a:off x="3704476" y="5295774"/>
            <a:ext cx="12801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27" idx="6"/>
            <a:endCxn id="28" idx="2"/>
          </p:cNvCxnSpPr>
          <p:nvPr/>
        </p:nvCxnSpPr>
        <p:spPr>
          <a:xfrm>
            <a:off x="5485244" y="5295774"/>
            <a:ext cx="1303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28" idx="6"/>
            <a:endCxn id="30" idx="2"/>
          </p:cNvCxnSpPr>
          <p:nvPr/>
        </p:nvCxnSpPr>
        <p:spPr>
          <a:xfrm>
            <a:off x="7268336" y="5295774"/>
            <a:ext cx="12458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30" idx="0"/>
            <a:endCxn id="40" idx="4"/>
          </p:cNvCxnSpPr>
          <p:nvPr/>
        </p:nvCxnSpPr>
        <p:spPr>
          <a:xfrm flipV="1">
            <a:off x="8219298" y="3529686"/>
            <a:ext cx="553" cy="9398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5" y="236486"/>
            <a:ext cx="444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1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0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열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개발 일정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461818" y="1324114"/>
            <a:ext cx="4237997" cy="355208"/>
            <a:chOff x="2411760" y="1201584"/>
            <a:chExt cx="4237997" cy="355208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2411760" y="1556791"/>
              <a:ext cx="4237997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2514644" y="1201584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박병훈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6897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871880" y="2741846"/>
            <a:ext cx="5364416" cy="1191210"/>
            <a:chOff x="2519770" y="3507854"/>
            <a:chExt cx="4104457" cy="683570"/>
          </a:xfrm>
        </p:grpSpPr>
        <p:sp>
          <p:nvSpPr>
            <p:cNvPr id="9" name="TextBox 8"/>
            <p:cNvSpPr txBox="1"/>
            <p:nvPr/>
          </p:nvSpPr>
          <p:spPr>
            <a:xfrm>
              <a:off x="2519771" y="3507854"/>
              <a:ext cx="4104456" cy="335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Thank </a:t>
              </a:r>
              <a:r>
                <a:rPr lang="en-US" altLang="ko-KR" sz="3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You!</a:t>
              </a:r>
              <a:endParaRPr lang="ko-KR" altLang="en-US" sz="3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19770" y="3979485"/>
              <a:ext cx="4104457" cy="21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pc="-1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ㅣ</a:t>
              </a:r>
              <a:r>
                <a:rPr lang="ko-KR" altLang="en-US" spc="-1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감사합니다</a:t>
              </a:r>
              <a:r>
                <a:rPr lang="ko-KR" altLang="en-US" spc="-100" dirty="0" err="1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ㅣ</a:t>
              </a:r>
              <a:endParaRPr lang="ko-KR" altLang="en-US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574865" y="3898012"/>
              <a:ext cx="399610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99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331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0 1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첫번째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연구목적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51521" y="3964849"/>
            <a:ext cx="4467037" cy="482570"/>
            <a:chOff x="2018859" y="2143163"/>
            <a:chExt cx="5237075" cy="565757"/>
          </a:xfrm>
        </p:grpSpPr>
        <p:grpSp>
          <p:nvGrpSpPr>
            <p:cNvPr id="12" name="그룹 11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2364966" y="2359913"/>
              <a:ext cx="4890968" cy="324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DirectX11</a:t>
              </a:r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의 </a:t>
              </a:r>
              <a:r>
                <a:rPr lang="en-US" altLang="ko-KR" sz="12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MRT</a:t>
              </a:r>
              <a:r>
                <a:rPr lang="ko-KR" altLang="en-US" sz="12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를 통하여</a:t>
              </a:r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다양한 </a:t>
              </a:r>
              <a:r>
                <a:rPr lang="en-US" altLang="ko-KR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Shading</a:t>
              </a:r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기법 사용</a:t>
              </a:r>
              <a:endPara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51521" y="4684929"/>
            <a:ext cx="4327446" cy="482570"/>
            <a:chOff x="2018859" y="2143163"/>
            <a:chExt cx="5073421" cy="565757"/>
          </a:xfrm>
        </p:grpSpPr>
        <p:grpSp>
          <p:nvGrpSpPr>
            <p:cNvPr id="32" name="그룹 31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33" name="직사각형 32"/>
            <p:cNvSpPr/>
            <p:nvPr/>
          </p:nvSpPr>
          <p:spPr>
            <a:xfrm>
              <a:off x="2364967" y="2359913"/>
              <a:ext cx="4727313" cy="324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endPara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251521" y="5394702"/>
            <a:ext cx="4327446" cy="482570"/>
            <a:chOff x="2018859" y="2143163"/>
            <a:chExt cx="5073421" cy="565757"/>
          </a:xfrm>
        </p:grpSpPr>
        <p:grpSp>
          <p:nvGrpSpPr>
            <p:cNvPr id="39" name="그룹 3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40" name="직사각형 39"/>
            <p:cNvSpPr/>
            <p:nvPr/>
          </p:nvSpPr>
          <p:spPr>
            <a:xfrm>
              <a:off x="2364967" y="2359913"/>
              <a:ext cx="4727313" cy="324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실전 게임에 적합한 </a:t>
              </a:r>
              <a:r>
                <a:rPr lang="en-US" altLang="ko-KR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AI </a:t>
              </a:r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알고리즘 연구</a:t>
              </a:r>
              <a:endPara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연결선 55"/>
          <p:cNvCxnSpPr/>
          <p:nvPr/>
        </p:nvCxnSpPr>
        <p:spPr>
          <a:xfrm>
            <a:off x="279849" y="3854067"/>
            <a:ext cx="423799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417609" y="3494028"/>
            <a:ext cx="4032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클라이언</a:t>
            </a:r>
            <a:r>
              <a: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트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2388390" y="2730406"/>
            <a:ext cx="4327446" cy="482570"/>
            <a:chOff x="2018859" y="2143163"/>
            <a:chExt cx="5073421" cy="565757"/>
          </a:xfrm>
        </p:grpSpPr>
        <p:grpSp>
          <p:nvGrpSpPr>
            <p:cNvPr id="59" name="그룹 5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60" name="직사각형 59"/>
            <p:cNvSpPr/>
            <p:nvPr/>
          </p:nvSpPr>
          <p:spPr>
            <a:xfrm>
              <a:off x="2364967" y="2359913"/>
              <a:ext cx="4727313" cy="324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실무에 투입할 수 있는 역량 </a:t>
              </a:r>
              <a:r>
                <a:rPr lang="ko-KR" altLang="en-US" sz="12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개</a:t>
              </a:r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발</a:t>
              </a:r>
              <a:endPara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4718558" y="4684928"/>
            <a:ext cx="4327446" cy="482570"/>
            <a:chOff x="2018859" y="2143163"/>
            <a:chExt cx="5073421" cy="565757"/>
          </a:xfrm>
        </p:grpSpPr>
        <p:grpSp>
          <p:nvGrpSpPr>
            <p:cNvPr id="65" name="그룹 64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68" name="모서리가 둥근 직사각형 67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66" name="직사각형 65"/>
            <p:cNvSpPr/>
            <p:nvPr/>
          </p:nvSpPr>
          <p:spPr>
            <a:xfrm>
              <a:off x="2364967" y="2359913"/>
              <a:ext cx="4727313" cy="324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IOCP </a:t>
              </a:r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소켓 모델을 이용한 다중 접속 서버 구현</a:t>
              </a:r>
              <a:endPara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4718558" y="5380488"/>
            <a:ext cx="4327446" cy="482570"/>
            <a:chOff x="2018859" y="2143163"/>
            <a:chExt cx="5073421" cy="565757"/>
          </a:xfrm>
        </p:grpSpPr>
        <p:grpSp>
          <p:nvGrpSpPr>
            <p:cNvPr id="71" name="그룹 70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72" name="직사각형 71"/>
            <p:cNvSpPr/>
            <p:nvPr/>
          </p:nvSpPr>
          <p:spPr>
            <a:xfrm>
              <a:off x="2364967" y="2359913"/>
              <a:ext cx="4727313" cy="324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클라이언트에 따른 서버에서 담당하는 연산 최적화 연구</a:t>
              </a:r>
              <a:endPara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직선 연결선 81"/>
          <p:cNvCxnSpPr/>
          <p:nvPr/>
        </p:nvCxnSpPr>
        <p:spPr>
          <a:xfrm>
            <a:off x="4746886" y="3854066"/>
            <a:ext cx="4237997" cy="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4884646" y="3494027"/>
            <a:ext cx="40322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6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서버</a:t>
            </a:r>
            <a:endParaRPr lang="ko-KR" altLang="en-US" sz="16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60" panose="02000503000000000000" pitchFamily="2" charset="-127"/>
              <a:ea typeface="한컴 윤고딕 760" panose="02000503000000000000" pitchFamily="2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2411760" y="1196752"/>
            <a:ext cx="4237997" cy="360040"/>
            <a:chOff x="2411760" y="1196752"/>
            <a:chExt cx="4237997" cy="360040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2411760" y="1556791"/>
              <a:ext cx="4237997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2549520" y="1196752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공통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2388390" y="2204864"/>
            <a:ext cx="4327446" cy="482570"/>
            <a:chOff x="2018859" y="2143163"/>
            <a:chExt cx="5073421" cy="565757"/>
          </a:xfrm>
        </p:grpSpPr>
        <p:grpSp>
          <p:nvGrpSpPr>
            <p:cNvPr id="87" name="그룹 86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90" name="모서리가 둥근 직사각형 89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88" name="직사각형 87"/>
            <p:cNvSpPr/>
            <p:nvPr/>
          </p:nvSpPr>
          <p:spPr>
            <a:xfrm>
              <a:off x="2364967" y="2359913"/>
              <a:ext cx="4727313" cy="324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서버와 클라이언트간 동기화 처리</a:t>
              </a:r>
              <a:endPara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2388390" y="1628800"/>
            <a:ext cx="4327446" cy="482570"/>
            <a:chOff x="2018859" y="2143163"/>
            <a:chExt cx="5073421" cy="565757"/>
          </a:xfrm>
        </p:grpSpPr>
        <p:grpSp>
          <p:nvGrpSpPr>
            <p:cNvPr id="93" name="그룹 92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94" name="직사각형 93"/>
            <p:cNvSpPr/>
            <p:nvPr/>
          </p:nvSpPr>
          <p:spPr>
            <a:xfrm>
              <a:off x="2364967" y="2359913"/>
              <a:ext cx="4727313" cy="324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2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졸업 작품을 통한 프로젝트 관리와 팀 단위 작업 경험</a:t>
              </a:r>
            </a:p>
          </p:txBody>
        </p:sp>
        <p:cxnSp>
          <p:nvCxnSpPr>
            <p:cNvPr id="95" name="직선 연결선 94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/>
          <p:cNvGrpSpPr/>
          <p:nvPr/>
        </p:nvGrpSpPr>
        <p:grpSpPr>
          <a:xfrm>
            <a:off x="4731743" y="3959257"/>
            <a:ext cx="4327446" cy="482570"/>
            <a:chOff x="2018859" y="2143163"/>
            <a:chExt cx="5073421" cy="565757"/>
          </a:xfrm>
        </p:grpSpPr>
        <p:grpSp>
          <p:nvGrpSpPr>
            <p:cNvPr id="99" name="그룹 9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02" name="모서리가 둥근 직사각형 10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>
                  <a:latin typeface="한컴 윤고딕 720" panose="02000503000000000000" pitchFamily="2" charset="-127"/>
                  <a:ea typeface="한컴 윤고딕 720" panose="02000503000000000000" pitchFamily="2" charset="-127"/>
                </a:endParaRPr>
              </a:p>
            </p:txBody>
          </p:sp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00" name="직사각형 99"/>
            <p:cNvSpPr/>
            <p:nvPr/>
          </p:nvSpPr>
          <p:spPr>
            <a:xfrm>
              <a:off x="2364967" y="2359913"/>
              <a:ext cx="4727313" cy="324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2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프로젝트 개발을 통한 각종 오류와 예외 처리 경험 습득</a:t>
              </a:r>
              <a:endParaRPr lang="ko-KR" altLang="en-US" sz="12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064328" y="2708920"/>
              <a:ext cx="4968552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직사각형 103"/>
          <p:cNvSpPr/>
          <p:nvPr/>
        </p:nvSpPr>
        <p:spPr>
          <a:xfrm>
            <a:off x="575066" y="4847400"/>
            <a:ext cx="41718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GPGPU </a:t>
            </a:r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및 </a:t>
            </a:r>
            <a:r>
              <a:rPr lang="en-US" altLang="ko-KR" sz="12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Multithread</a:t>
            </a:r>
            <a:r>
              <a:rPr lang="ko-KR" altLang="en-US" sz="12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를 이용한 성능 최적화 연구</a:t>
            </a:r>
            <a:endParaRPr lang="ko-KR" altLang="en-US" sz="12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04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331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</a:t>
            </a:r>
            <a:r>
              <a:rPr lang="en-US" altLang="ko-KR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2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두</a:t>
            </a:r>
            <a:r>
              <a:rPr lang="ko-KR" altLang="en-US" sz="2400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번째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게임소개</a:t>
            </a:r>
            <a:endParaRPr lang="ko-KR" altLang="en-US" sz="240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7ABC8"/>
              </a:solidFill>
              <a:effectLst>
                <a:reflection blurRad="6350" stA="50000" endA="300" endPos="50000" dist="60007" dir="5400000" sy="-100000" algn="bl" rotWithShape="0"/>
              </a:effectLst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431153" y="1601001"/>
            <a:ext cx="4276781" cy="507255"/>
            <a:chOff x="2018859" y="2143163"/>
            <a:chExt cx="5014022" cy="594698"/>
          </a:xfrm>
        </p:grpSpPr>
        <p:grpSp>
          <p:nvGrpSpPr>
            <p:cNvPr id="77" name="그룹 76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80" name="모서리가 둥근 직사각형 79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78" name="직사각형 77"/>
            <p:cNvSpPr/>
            <p:nvPr/>
          </p:nvSpPr>
          <p:spPr>
            <a:xfrm>
              <a:off x="2698456" y="2304862"/>
              <a:ext cx="3722688" cy="432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난투 형 액션 </a:t>
              </a:r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/ 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전략 시뮬레이션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2431153" y="1196752"/>
            <a:ext cx="4237997" cy="360040"/>
            <a:chOff x="2411760" y="1196752"/>
            <a:chExt cx="4237997" cy="360040"/>
          </a:xfrm>
        </p:grpSpPr>
        <p:cxnSp>
          <p:nvCxnSpPr>
            <p:cNvPr id="106" name="직선 연결선 105"/>
            <p:cNvCxnSpPr/>
            <p:nvPr/>
          </p:nvCxnSpPr>
          <p:spPr>
            <a:xfrm>
              <a:off x="2411760" y="1556791"/>
              <a:ext cx="4237997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/>
            <p:cNvSpPr/>
            <p:nvPr/>
          </p:nvSpPr>
          <p:spPr>
            <a:xfrm>
              <a:off x="2549520" y="1196752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장르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411760" y="2840853"/>
            <a:ext cx="4276781" cy="482571"/>
            <a:chOff x="2018859" y="2143163"/>
            <a:chExt cx="5014022" cy="565759"/>
          </a:xfrm>
        </p:grpSpPr>
        <p:grpSp>
          <p:nvGrpSpPr>
            <p:cNvPr id="109" name="그룹 10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112" name="모서리가 둥근 직사각형 11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110" name="직사각형 109"/>
            <p:cNvSpPr/>
            <p:nvPr/>
          </p:nvSpPr>
          <p:spPr>
            <a:xfrm>
              <a:off x="2905277" y="2275923"/>
              <a:ext cx="3195713" cy="432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3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인칭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111" name="직선 연결선 110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/>
          <p:cNvGrpSpPr/>
          <p:nvPr/>
        </p:nvGrpSpPr>
        <p:grpSpPr>
          <a:xfrm>
            <a:off x="2411760" y="2436605"/>
            <a:ext cx="4237997" cy="360040"/>
            <a:chOff x="2411760" y="1196752"/>
            <a:chExt cx="4237997" cy="360040"/>
          </a:xfrm>
        </p:grpSpPr>
        <p:cxnSp>
          <p:nvCxnSpPr>
            <p:cNvPr id="115" name="직선 연결선 114"/>
            <p:cNvCxnSpPr/>
            <p:nvPr/>
          </p:nvCxnSpPr>
          <p:spPr>
            <a:xfrm>
              <a:off x="2411760" y="1556791"/>
              <a:ext cx="4237997" cy="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/>
            <p:cNvSpPr/>
            <p:nvPr/>
          </p:nvSpPr>
          <p:spPr>
            <a:xfrm>
              <a:off x="2549520" y="1196752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시점</a:t>
              </a:r>
              <a:endParaRPr lang="ko-KR" altLang="en-US" sz="16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251520" y="3542661"/>
            <a:ext cx="8651913" cy="360040"/>
            <a:chOff x="242498" y="1196752"/>
            <a:chExt cx="8651913" cy="360040"/>
          </a:xfrm>
        </p:grpSpPr>
        <p:cxnSp>
          <p:nvCxnSpPr>
            <p:cNvPr id="118" name="직선 연결선 117"/>
            <p:cNvCxnSpPr/>
            <p:nvPr/>
          </p:nvCxnSpPr>
          <p:spPr>
            <a:xfrm>
              <a:off x="242498" y="1556792"/>
              <a:ext cx="865191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/>
            <p:cNvSpPr/>
            <p:nvPr/>
          </p:nvSpPr>
          <p:spPr>
            <a:xfrm>
              <a:off x="2549520" y="1196752"/>
              <a:ext cx="40322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16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내</a:t>
              </a:r>
              <a:r>
                <a:rPr lang="ko-KR" altLang="en-US" sz="16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용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42018" y="4149080"/>
            <a:ext cx="4276781" cy="482570"/>
            <a:chOff x="2018859" y="2143163"/>
            <a:chExt cx="5014022" cy="565758"/>
          </a:xfrm>
        </p:grpSpPr>
        <p:grpSp>
          <p:nvGrpSpPr>
            <p:cNvPr id="33" name="그룹 32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34" name="직사각형 33"/>
            <p:cNvSpPr/>
            <p:nvPr/>
          </p:nvSpPr>
          <p:spPr>
            <a:xfrm>
              <a:off x="2970910" y="2275922"/>
              <a:ext cx="3195713" cy="432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플레이어간 배틀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222624" y="4740951"/>
            <a:ext cx="4276781" cy="482571"/>
            <a:chOff x="2018859" y="2143163"/>
            <a:chExt cx="5014022" cy="565759"/>
          </a:xfrm>
        </p:grpSpPr>
        <p:grpSp>
          <p:nvGrpSpPr>
            <p:cNvPr id="39" name="그룹 38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40" name="직사각형 39"/>
            <p:cNvSpPr/>
            <p:nvPr/>
          </p:nvSpPr>
          <p:spPr>
            <a:xfrm>
              <a:off x="3078068" y="2275923"/>
              <a:ext cx="3195713" cy="432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점령을 위한 다양한 전략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4615699" y="4143488"/>
            <a:ext cx="4276781" cy="482571"/>
            <a:chOff x="2018859" y="2143163"/>
            <a:chExt cx="5014022" cy="565759"/>
          </a:xfrm>
        </p:grpSpPr>
        <p:grpSp>
          <p:nvGrpSpPr>
            <p:cNvPr id="45" name="그룹 44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46" name="직사각형 45"/>
            <p:cNvSpPr/>
            <p:nvPr/>
          </p:nvSpPr>
          <p:spPr>
            <a:xfrm>
              <a:off x="2896257" y="2275923"/>
              <a:ext cx="3461257" cy="432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몬스터 사냥을 통한 무기 강화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4615699" y="4746628"/>
            <a:ext cx="4276781" cy="482572"/>
            <a:chOff x="2018859" y="2143163"/>
            <a:chExt cx="5014022" cy="565760"/>
          </a:xfrm>
        </p:grpSpPr>
        <p:grpSp>
          <p:nvGrpSpPr>
            <p:cNvPr id="51" name="그룹 50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52" name="직사각형 51"/>
            <p:cNvSpPr/>
            <p:nvPr/>
          </p:nvSpPr>
          <p:spPr>
            <a:xfrm>
              <a:off x="2761972" y="2275923"/>
              <a:ext cx="3764383" cy="433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무인도 </a:t>
              </a:r>
              <a:r>
                <a:rPr lang="en-US" altLang="ko-KR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/</a:t>
              </a:r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 폐허에서 펼쳐지는 전투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225085" y="5299316"/>
            <a:ext cx="4276781" cy="482571"/>
            <a:chOff x="2018859" y="2143163"/>
            <a:chExt cx="5014022" cy="565759"/>
          </a:xfrm>
        </p:grpSpPr>
        <p:grpSp>
          <p:nvGrpSpPr>
            <p:cNvPr id="57" name="그룹 56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58" name="직사각형 57"/>
            <p:cNvSpPr/>
            <p:nvPr/>
          </p:nvSpPr>
          <p:spPr>
            <a:xfrm>
              <a:off x="2990762" y="2275923"/>
              <a:ext cx="3195713" cy="432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협동 혹은 배신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4615699" y="5301208"/>
            <a:ext cx="4276781" cy="482572"/>
            <a:chOff x="2018859" y="2143163"/>
            <a:chExt cx="5014022" cy="565760"/>
          </a:xfrm>
        </p:grpSpPr>
        <p:grpSp>
          <p:nvGrpSpPr>
            <p:cNvPr id="63" name="그룹 62"/>
            <p:cNvGrpSpPr/>
            <p:nvPr/>
          </p:nvGrpSpPr>
          <p:grpSpPr>
            <a:xfrm>
              <a:off x="2018859" y="2143163"/>
              <a:ext cx="477517" cy="552645"/>
              <a:chOff x="1111726" y="2276872"/>
              <a:chExt cx="321011" cy="371516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1161889" y="2438998"/>
                <a:ext cx="183213" cy="184237"/>
              </a:xfrm>
              <a:prstGeom prst="roundRect">
                <a:avLst>
                  <a:gd name="adj" fmla="val 11664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/>
              </a:p>
            </p:txBody>
          </p: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726" y="2276872"/>
                <a:ext cx="321011" cy="371516"/>
              </a:xfrm>
              <a:prstGeom prst="rect">
                <a:avLst/>
              </a:prstGeom>
            </p:spPr>
          </p:pic>
        </p:grpSp>
        <p:sp>
          <p:nvSpPr>
            <p:cNvPr id="64" name="직사각형 63"/>
            <p:cNvSpPr/>
            <p:nvPr/>
          </p:nvSpPr>
          <p:spPr>
            <a:xfrm>
              <a:off x="2761972" y="2275923"/>
              <a:ext cx="3764383" cy="433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무기 속성에 따른 다양한 마법</a:t>
              </a:r>
              <a:endPara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2064328" y="2708920"/>
              <a:ext cx="4968553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738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331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0 2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두번째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게임소개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-108520" y="630932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63871" y="1340768"/>
            <a:ext cx="4064113" cy="4497676"/>
            <a:chOff x="1051087" y="1635645"/>
            <a:chExt cx="2944850" cy="2449157"/>
          </a:xfrm>
        </p:grpSpPr>
        <p:sp>
          <p:nvSpPr>
            <p:cNvPr id="78" name="한쪽 모서리는 잘리고 다른 쪽 모서리는 둥근 사각형 77"/>
            <p:cNvSpPr/>
            <p:nvPr/>
          </p:nvSpPr>
          <p:spPr>
            <a:xfrm>
              <a:off x="1051087" y="1635645"/>
              <a:ext cx="2944850" cy="2449157"/>
            </a:xfrm>
            <a:prstGeom prst="snipRoundRect">
              <a:avLst/>
            </a:prstGeom>
            <a:solidFill>
              <a:srgbClr val="C7E7EF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119356" y="1721696"/>
              <a:ext cx="2808312" cy="2363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800" spc="-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5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게임월드</a:t>
              </a:r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게임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세상의 크기는 </a:t>
              </a:r>
              <a:r>
                <a:rPr lang="en-US" altLang="ko-KR" sz="20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1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km x 1km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이며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최대 높이는 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512m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6"/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게임의 맵은 무인도와 폐허 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2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종류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맵의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가장자리는 플레이어의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시작지점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맵의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중앙은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점령지역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소형몬스터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는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맵의 가장자리에 많이 분포를 하고 있으며 점령 지역으로 갈수록 분포도가 적어진다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중형몬스터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는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점령 지역 주변에서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배회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</p:txBody>
        </p:sp>
      </p:grpSp>
      <p:sp>
        <p:nvSpPr>
          <p:cNvPr id="80" name="모서리가 둥근 직사각형 79"/>
          <p:cNvSpPr/>
          <p:nvPr/>
        </p:nvSpPr>
        <p:spPr>
          <a:xfrm>
            <a:off x="179513" y="1196752"/>
            <a:ext cx="8851572" cy="5040560"/>
          </a:xfrm>
          <a:prstGeom prst="round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645024"/>
            <a:ext cx="3669916" cy="2065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01579"/>
            <a:ext cx="3669916" cy="2064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" name="직사각형 107"/>
          <p:cNvSpPr/>
          <p:nvPr/>
        </p:nvSpPr>
        <p:spPr>
          <a:xfrm>
            <a:off x="4644008" y="6470987"/>
            <a:ext cx="4499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그림 출처 </a:t>
            </a:r>
            <a:r>
              <a: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: Unreal Engine Marketplace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391587" y="5761407"/>
            <a:ext cx="300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 월드 예시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10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331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0 2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두번째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게임소개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-108520" y="630932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95536" y="1404639"/>
            <a:ext cx="4104456" cy="4668332"/>
            <a:chOff x="1051087" y="1635646"/>
            <a:chExt cx="2944850" cy="2789319"/>
          </a:xfrm>
        </p:grpSpPr>
        <p:sp>
          <p:nvSpPr>
            <p:cNvPr id="78" name="한쪽 모서리는 잘리고 다른 쪽 모서리는 둥근 사각형 77"/>
            <p:cNvSpPr/>
            <p:nvPr/>
          </p:nvSpPr>
          <p:spPr>
            <a:xfrm>
              <a:off x="1051087" y="1635646"/>
              <a:ext cx="2944850" cy="2789319"/>
            </a:xfrm>
            <a:prstGeom prst="snipRoundRect">
              <a:avLst/>
            </a:prstGeom>
            <a:solidFill>
              <a:srgbClr val="C7E7EF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119356" y="1721696"/>
              <a:ext cx="2808312" cy="2703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800" spc="-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5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캐릭터</a:t>
              </a:r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크기는 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1.8m</a:t>
              </a:r>
              <a:r>
                <a:rPr lang="en-US" altLang="ko-KR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rgbClr val="4BACC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 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이동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속도는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시속 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4km/h</a:t>
              </a:r>
              <a:endParaRPr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약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50cm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점프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가 가능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기본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공격력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(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맨손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)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은 </a:t>
              </a:r>
              <a:r>
                <a:rPr lang="en-US" altLang="ko-KR" sz="24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5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이며 무기장착에 따라 공격력이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바뀜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플레이어의 공격 애니메이션 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3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종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(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마법 시전 중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마법 시전 후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휘두르기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플레이어의 기본 애니메이션 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6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종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(Idle,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달리기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점프하기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걷</a:t>
              </a:r>
              <a:r>
                <a:rPr lang="ko-KR" altLang="en-US" sz="14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기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피격모션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사망모션 등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)</a:t>
              </a:r>
            </a:p>
          </p:txBody>
        </p:sp>
      </p:grpSp>
      <p:sp>
        <p:nvSpPr>
          <p:cNvPr id="80" name="모서리가 둥근 직사각형 79"/>
          <p:cNvSpPr/>
          <p:nvPr/>
        </p:nvSpPr>
        <p:spPr>
          <a:xfrm>
            <a:off x="179513" y="1196752"/>
            <a:ext cx="8851572" cy="4920547"/>
          </a:xfrm>
          <a:prstGeom prst="round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98" y="1732540"/>
            <a:ext cx="1982925" cy="2191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05" y="1732541"/>
            <a:ext cx="2038635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99" y="4080044"/>
            <a:ext cx="4197641" cy="1581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5391587" y="5761407"/>
            <a:ext cx="300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캐릭</a:t>
            </a:r>
            <a:r>
              <a:rPr lang="ko-KR" altLang="en-US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터</a:t>
            </a:r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예시와 애니메이션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86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331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0 2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두번째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게임소개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-108520" y="630932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395536" y="1412776"/>
            <a:ext cx="3958484" cy="4432001"/>
            <a:chOff x="1051087" y="1635646"/>
            <a:chExt cx="2944850" cy="2672389"/>
          </a:xfrm>
        </p:grpSpPr>
        <p:sp>
          <p:nvSpPr>
            <p:cNvPr id="78" name="한쪽 모서리는 잘리고 다른 쪽 모서리는 둥근 사각형 77"/>
            <p:cNvSpPr/>
            <p:nvPr/>
          </p:nvSpPr>
          <p:spPr>
            <a:xfrm>
              <a:off x="1051087" y="1635646"/>
              <a:ext cx="2944850" cy="2672389"/>
            </a:xfrm>
            <a:prstGeom prst="snipRoundRect">
              <a:avLst/>
            </a:prstGeom>
            <a:solidFill>
              <a:srgbClr val="C7E7EF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119356" y="1721696"/>
              <a:ext cx="2808312" cy="2505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800" spc="-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5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무기</a:t>
              </a:r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지팡이를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사용하며 속성별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종류는 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6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가지</a:t>
              </a:r>
              <a:endParaRPr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</a:t>
              </a:r>
              <a:r>
                <a:rPr lang="en-US" altLang="ko-KR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3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단계의 레벨</a:t>
              </a:r>
              <a:endParaRPr lang="en-US" altLang="ko-KR" sz="2000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accent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60" panose="02000503000000000000" pitchFamily="2" charset="-127"/>
                <a:ea typeface="한컴 윤고딕 76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무기간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상성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이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존재</a:t>
              </a:r>
              <a:endParaRPr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상점에서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돈을 사용하여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강화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가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가능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높은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레벨의 무기는 점령지역에 가까운 지역에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생성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높은 레벨의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무기는 </a:t>
              </a:r>
              <a:r>
                <a:rPr lang="ko-KR" altLang="en-US" sz="14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강력하지만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스킬 사용시 많은 원소를 사용하며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리스크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가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큼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</p:txBody>
        </p:sp>
      </p:grpSp>
      <p:sp>
        <p:nvSpPr>
          <p:cNvPr id="80" name="모서리가 둥근 직사각형 79"/>
          <p:cNvSpPr/>
          <p:nvPr/>
        </p:nvSpPr>
        <p:spPr>
          <a:xfrm>
            <a:off x="179513" y="1196752"/>
            <a:ext cx="8851572" cy="4920547"/>
          </a:xfrm>
          <a:prstGeom prst="round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38" y="1915303"/>
            <a:ext cx="3548840" cy="2973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9" name="직사각형 18"/>
          <p:cNvSpPr/>
          <p:nvPr/>
        </p:nvSpPr>
        <p:spPr>
          <a:xfrm>
            <a:off x="4644008" y="6470987"/>
            <a:ext cx="4499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그림 출처 </a:t>
            </a:r>
            <a:r>
              <a: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: </a:t>
            </a:r>
            <a:r>
              <a:rPr lang="en-US" altLang="ko-KR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Inven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51290" y="5344618"/>
            <a:ext cx="300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무기 예시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5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331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0 2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두번째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게임소개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-108520" y="630932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469500" y="1412776"/>
            <a:ext cx="3958484" cy="4625115"/>
            <a:chOff x="1051087" y="1635646"/>
            <a:chExt cx="2944850" cy="2672389"/>
          </a:xfrm>
        </p:grpSpPr>
        <p:sp>
          <p:nvSpPr>
            <p:cNvPr id="78" name="한쪽 모서리는 잘리고 다른 쪽 모서리는 둥근 사각형 77"/>
            <p:cNvSpPr/>
            <p:nvPr/>
          </p:nvSpPr>
          <p:spPr>
            <a:xfrm>
              <a:off x="1051087" y="1635646"/>
              <a:ext cx="2944850" cy="2672389"/>
            </a:xfrm>
            <a:prstGeom prst="snipRoundRect">
              <a:avLst/>
            </a:prstGeom>
            <a:solidFill>
              <a:srgbClr val="C7E7EF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119356" y="1721696"/>
              <a:ext cx="2808312" cy="213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2800" spc="-1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5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게임 시스템</a:t>
              </a:r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2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</a:t>
              </a:r>
              <a:r>
                <a:rPr lang="ko-KR" altLang="en-US" sz="14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빨간색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</a:t>
              </a:r>
              <a:r>
                <a:rPr lang="ko-KR" altLang="en-US" sz="14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 </a:t>
              </a:r>
              <a:r>
                <a:rPr lang="ko-KR" altLang="en-US" sz="14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초</a:t>
              </a:r>
              <a:r>
                <a:rPr lang="ko-KR" altLang="en-US" sz="1400" spc="-10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록</a:t>
              </a:r>
              <a:r>
                <a:rPr lang="ko-KR" altLang="en-US" sz="14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색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 </a:t>
              </a:r>
              <a:r>
                <a:rPr lang="ko-KR" altLang="en-US" sz="14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노란색</a:t>
              </a:r>
              <a:r>
                <a:rPr lang="en-US" altLang="ko-KR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, </a:t>
              </a:r>
              <a:r>
                <a:rPr lang="ko-KR" altLang="en-US" sz="14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파란색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은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플레이어의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시작 지점</a:t>
              </a:r>
              <a:endParaRPr lang="en-US" altLang="ko-KR" sz="20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흰색은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점령 지점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</a:t>
              </a:r>
              <a:r>
                <a:rPr lang="ko-KR" altLang="en-US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중립 몬스터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생성지점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은 </a:t>
              </a:r>
              <a:r>
                <a:rPr lang="ko-KR" altLang="en-US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랜덤 한 위치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에 생성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무기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와 </a:t>
              </a:r>
              <a:r>
                <a:rPr lang="ko-KR" altLang="en-US" sz="2000" spc="-100" dirty="0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원소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를 습득하여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전투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습득한 원소를 이용하여 </a:t>
              </a:r>
              <a:r>
                <a:rPr lang="ko-KR" altLang="en-US" sz="2000" spc="-100" dirty="0" err="1" smtClean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accent6"/>
                  </a:solidFill>
                  <a:effectLst>
                    <a:reflection blurRad="6350" stA="50000" endA="300" endPos="50000" dist="60007" dir="5400000" sy="-100000" algn="bl" rotWithShape="0"/>
                  </a:effectLst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스킬</a:t>
              </a:r>
              <a:r>
                <a:rPr lang="ko-KR" altLang="en-US" sz="1400" dirty="0" err="1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을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 </a:t>
              </a:r>
              <a:r>
                <a:rPr lang="ko-KR" altLang="en-US" sz="1400" dirty="0" smtClean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사용</a:t>
              </a:r>
              <a:endPara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endParaRPr>
            </a:p>
          </p:txBody>
        </p:sp>
      </p:grpSp>
      <p:sp>
        <p:nvSpPr>
          <p:cNvPr id="80" name="모서리가 둥근 직사각형 79"/>
          <p:cNvSpPr/>
          <p:nvPr/>
        </p:nvSpPr>
        <p:spPr>
          <a:xfrm>
            <a:off x="179513" y="1196752"/>
            <a:ext cx="8851572" cy="5112568"/>
          </a:xfrm>
          <a:prstGeom prst="round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r="15183"/>
          <a:stretch/>
        </p:blipFill>
        <p:spPr>
          <a:xfrm>
            <a:off x="4799407" y="1561703"/>
            <a:ext cx="3800815" cy="4056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5197398" y="5713950"/>
            <a:ext cx="300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미니 </a:t>
            </a:r>
            <a:r>
              <a:rPr lang="ko-KR" altLang="en-US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맵</a:t>
            </a:r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예시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44008" y="6488668"/>
            <a:ext cx="4499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그림 출처 </a:t>
            </a:r>
            <a:r>
              <a: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: World of Warcraft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08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932723"/>
            <a:ext cx="9144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932724"/>
            <a:ext cx="3851920" cy="96009"/>
          </a:xfrm>
          <a:prstGeom prst="rect">
            <a:avLst/>
          </a:prstGeom>
          <a:solidFill>
            <a:srgbClr val="37A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6588224" y="182625"/>
            <a:ext cx="2481638" cy="547572"/>
            <a:chOff x="2519772" y="3507854"/>
            <a:chExt cx="4169607" cy="743135"/>
          </a:xfrm>
        </p:grpSpPr>
        <p:sp>
          <p:nvSpPr>
            <p:cNvPr id="26" name="TextBox 25"/>
            <p:cNvSpPr txBox="1"/>
            <p:nvPr/>
          </p:nvSpPr>
          <p:spPr>
            <a:xfrm>
              <a:off x="2519772" y="3507854"/>
              <a:ext cx="4104455" cy="3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40" panose="02000503000000000000" pitchFamily="2" charset="-127"/>
                  <a:ea typeface="한컴 윤고딕 740" panose="02000503000000000000" pitchFamily="2" charset="-127"/>
                </a:rPr>
                <a:t>GOD</a:t>
              </a:r>
              <a:r>
                <a:rPr lang="en-US" altLang="ko-KR" sz="105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GAME</a:t>
              </a:r>
              <a:endParaRPr lang="ko-KR" altLang="en-US" sz="10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9772" y="3979485"/>
              <a:ext cx="4169607" cy="27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700" spc="-100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L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60" panose="02000503000000000000" pitchFamily="2" charset="-127"/>
                  <a:ea typeface="한컴 윤고딕 760" panose="02000503000000000000" pitchFamily="2" charset="-127"/>
                </a:rPr>
                <a:t>졸업작품</a:t>
              </a:r>
              <a:r>
                <a:rPr lang="ko-KR" altLang="en-US" sz="700" spc="-100" dirty="0" err="1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한컴 윤고딕 720" panose="02000503000000000000" pitchFamily="2" charset="-127"/>
                  <a:ea typeface="한컴 윤고딕 720" panose="02000503000000000000" pitchFamily="2" charset="-127"/>
                </a:rPr>
                <a:t>제안서ㅣ</a:t>
              </a:r>
              <a:endParaRPr lang="ko-KR" altLang="en-US" sz="700" spc="-1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707265" y="3969656"/>
              <a:ext cx="37652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102336" y="236486"/>
            <a:ext cx="331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0 2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ㅣ</a:t>
            </a:r>
            <a:r>
              <a:rPr lang="en-US" altLang="ko-KR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두번째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7ABC8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게임소개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-108520" y="6309320"/>
            <a:ext cx="950505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한쪽 모서리는 잘리고 다른 쪽 모서리는 둥근 사각형 77"/>
          <p:cNvSpPr/>
          <p:nvPr/>
        </p:nvSpPr>
        <p:spPr>
          <a:xfrm>
            <a:off x="469500" y="1395983"/>
            <a:ext cx="3958484" cy="4625115"/>
          </a:xfrm>
          <a:prstGeom prst="snipRoundRect">
            <a:avLst/>
          </a:prstGeom>
          <a:solidFill>
            <a:srgbClr val="C7E7EF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79513" y="1196752"/>
            <a:ext cx="8851572" cy="5112568"/>
          </a:xfrm>
          <a:prstGeom prst="round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1267" y="1760756"/>
            <a:ext cx="377494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 spc="-1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5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 승리 조건</a:t>
            </a:r>
            <a:endParaRPr lang="en-US" altLang="ko-KR" sz="1200" spc="-1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endParaRPr lang="en-US" altLang="ko-KR" sz="1200" spc="-1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다른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플레이어들을 </a:t>
            </a:r>
            <a:r>
              <a:rPr lang="ko-KR" altLang="en-US" sz="2000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accent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모두 제압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하면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라운드를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승리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점령지역을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라운드 종료 시점에</a:t>
            </a:r>
            <a:r>
              <a:rPr lang="ko-KR" altLang="en-US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accent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 점령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하고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있는 플레이어가 라운드를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승리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.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모든 라운드의 </a:t>
            </a:r>
            <a:r>
              <a:rPr lang="ko-KR" altLang="en-US" sz="2000" spc="-100" dirty="0" smtClean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chemeClr val="accent6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한컴 윤고딕 760" panose="02000503000000000000" pitchFamily="2" charset="-127"/>
                <a:ea typeface="한컴 윤고딕 760" panose="02000503000000000000" pitchFamily="2" charset="-127"/>
              </a:rPr>
              <a:t>점수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가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가장 높은 플레이어가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한컴 윤고딕 740" panose="02000503000000000000" pitchFamily="2" charset="-127"/>
                <a:ea typeface="한컴 윤고딕 740" panose="02000503000000000000" pitchFamily="2" charset="-127"/>
              </a:rPr>
              <a:t>승리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한컴 윤고딕 740" panose="02000503000000000000" pitchFamily="2" charset="-127"/>
              <a:ea typeface="한컴 윤고딕 740" panose="02000503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r="15183"/>
          <a:stretch/>
        </p:blipFill>
        <p:spPr>
          <a:xfrm>
            <a:off x="4799407" y="1561703"/>
            <a:ext cx="3800815" cy="4056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4644007" y="6488668"/>
            <a:ext cx="4499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그림 출처 </a:t>
            </a:r>
            <a:r>
              <a:rPr lang="en-US" altLang="ko-KR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: World of Warcraft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7398" y="5713950"/>
            <a:ext cx="3004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미니 </a:t>
            </a:r>
            <a:r>
              <a:rPr lang="ko-KR" altLang="en-US" dirty="0" err="1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맵</a:t>
            </a:r>
            <a:r>
              <a:rPr lang="ko-KR" altLang="en-US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한컴 윤고딕 720" panose="02000503000000000000" pitchFamily="2" charset="-127"/>
                <a:ea typeface="한컴 윤고딕 720" panose="02000503000000000000" pitchFamily="2" charset="-127"/>
              </a:rPr>
              <a:t> 예시</a:t>
            </a:r>
            <a:endParaRPr lang="ko-KR" altLang="en-US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한컴 윤고딕 720" panose="02000503000000000000" pitchFamily="2" charset="-127"/>
              <a:ea typeface="한컴 윤고딕 72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0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763</Words>
  <Application>Microsoft Office PowerPoint</Application>
  <PresentationFormat>화면 슬라이드 쇼(4:3)</PresentationFormat>
  <Paragraphs>239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Arial</vt:lpstr>
      <vt:lpstr>Yoon 윤고딕 530_TT</vt:lpstr>
      <vt:lpstr>맑은 고딕</vt:lpstr>
      <vt:lpstr>한컴 윤고딕 760</vt:lpstr>
      <vt:lpstr>한컴 윤고딕 740</vt:lpstr>
      <vt:lpstr>Wingdings</vt:lpstr>
      <vt:lpstr>한컴 윤고딕 720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Chunil</dc:creator>
  <cp:lastModifiedBy>ByeongHooon Park</cp:lastModifiedBy>
  <cp:revision>166</cp:revision>
  <dcterms:created xsi:type="dcterms:W3CDTF">2014-11-02T09:10:55Z</dcterms:created>
  <dcterms:modified xsi:type="dcterms:W3CDTF">2015-12-21T03:46:47Z</dcterms:modified>
</cp:coreProperties>
</file>